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3" r:id="rId26"/>
    <p:sldId id="292" r:id="rId27"/>
    <p:sldId id="293" r:id="rId28"/>
    <p:sldId id="295" r:id="rId29"/>
    <p:sldId id="334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32" r:id="rId44"/>
    <p:sldId id="318" r:id="rId45"/>
    <p:sldId id="331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298" r:id="rId56"/>
    <p:sldId id="301" r:id="rId57"/>
    <p:sldId id="330" r:id="rId58"/>
    <p:sldId id="33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>
        <p:scale>
          <a:sx n="75" d="100"/>
          <a:sy n="75" d="100"/>
        </p:scale>
        <p:origin x="-1704" y="-12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11/21/2011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11/21/2011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11/21/2011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11/21/2011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11/21/2011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stamp/stamp.jsp?tp=&amp;arnumber=975900&amp;isnumber=21066" TargetMode="External"/><Relationship Id="rId2" Type="http://schemas.openxmlformats.org/officeDocument/2006/relationships/hyperlink" Target="http://ieeexplore.ieee.org/stamp/stamp.jsp?tp=&amp;arnumber=868760&amp;isnumber=1879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stamp/stamp.jsp?tp=&amp;arnumber=5525746&amp;isnumber=5525727" TargetMode="External"/><Relationship Id="rId2" Type="http://schemas.openxmlformats.org/officeDocument/2006/relationships/hyperlink" Target="http://hydro.org/tech-and-policy/technology/pumped-stora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eeexplore.ieee.org/stamp/stamp.jsp?tp=&amp;arnumber=6035949&amp;isnumber=4357935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Toyota_RAV_4_EV.jpg" TargetMode="External"/><Relationship Id="rId13" Type="http://schemas.openxmlformats.org/officeDocument/2006/relationships/hyperlink" Target="http://en.wikipedia.org/wiki/File:Honda_Insight_Back.JPG" TargetMode="External"/><Relationship Id="rId18" Type="http://schemas.openxmlformats.org/officeDocument/2006/relationships/hyperlink" Target="http://en.wikipedia.org/wiki/File:An_Electric_MINI_-_geograph.org.uk_-_1710621.jpg" TargetMode="External"/><Relationship Id="rId3" Type="http://schemas.openxmlformats.org/officeDocument/2006/relationships/hyperlink" Target="http://ieeexplore.ieee.org/stamp/stamp.jsp?tp=&amp;arnumber=5525746&amp;isnumber=5525727" TargetMode="External"/><Relationship Id="rId7" Type="http://schemas.openxmlformats.org/officeDocument/2006/relationships/hyperlink" Target="http://www.hq.nasa.gov/office/pao/History/alsj/a15/images15.html" TargetMode="External"/><Relationship Id="rId12" Type="http://schemas.openxmlformats.org/officeDocument/2006/relationships/hyperlink" Target="http://en.wikipedia.org/wiki/File:2010_Ford_Fusion_Hybrid_WAS_2010_8962.JPG" TargetMode="External"/><Relationship Id="rId17" Type="http://schemas.openxmlformats.org/officeDocument/2006/relationships/hyperlink" Target="http://en.wikipedia.org/wiki/File:Nissan_LEAF_Glacier_Pearl_White.jpg" TargetMode="External"/><Relationship Id="rId2" Type="http://schemas.openxmlformats.org/officeDocument/2006/relationships/hyperlink" Target="http://hydro.org/tech-and-policy/technology/pumped-storage/" TargetMode="External"/><Relationship Id="rId16" Type="http://schemas.openxmlformats.org/officeDocument/2006/relationships/hyperlink" Target="http://en.wikipedia.org/wiki/File:Byd_f3_dm.jpg" TargetMode="External"/><Relationship Id="rId20" Type="http://schemas.openxmlformats.org/officeDocument/2006/relationships/hyperlink" Target="http://www.cargroup.org/pdfs/deploymen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1.eere.energy.gov/vehiclesandfuels/avta/light_duty/fsev/fsev_history.html" TargetMode="External"/><Relationship Id="rId11" Type="http://schemas.openxmlformats.org/officeDocument/2006/relationships/hyperlink" Target="http://en.wikipedia.org/wiki/File:2nd_Toyota_Prius.jpg" TargetMode="External"/><Relationship Id="rId5" Type="http://schemas.openxmlformats.org/officeDocument/2006/relationships/hyperlink" Target="http://en.wikipedia.org/wiki/File:Detroit_Electric_1916.jpg" TargetMode="External"/><Relationship Id="rId15" Type="http://schemas.openxmlformats.org/officeDocument/2006/relationships/hyperlink" Target="http://en.wikipedia.org/wiki/File:BOS_07_2011_Prius_PHEV_ZipCar_2830.jpg" TargetMode="External"/><Relationship Id="rId10" Type="http://schemas.openxmlformats.org/officeDocument/2006/relationships/hyperlink" Target="http://en.wikipedia.org/wiki/File:General_Motors_EV1_im_Museum_Autovision.jpg" TargetMode="External"/><Relationship Id="rId19" Type="http://schemas.openxmlformats.org/officeDocument/2006/relationships/hyperlink" Target="http://en.wikipedia.org/wiki/File:Tesla_Roadster_electric_car_DSC_0160.jpg" TargetMode="External"/><Relationship Id="rId4" Type="http://schemas.openxmlformats.org/officeDocument/2006/relationships/hyperlink" Target="http://ieeexplore.ieee.org/stamp/stamp.jsp?tp=&amp;arnumber=6035949&amp;isnumber=4357935" TargetMode="External"/><Relationship Id="rId9" Type="http://schemas.openxmlformats.org/officeDocument/2006/relationships/hyperlink" Target="http://en.wikipedia.org/wiki/File:1997-1999_Honda_EV_Plus_02.jpg" TargetMode="External"/><Relationship Id="rId14" Type="http://schemas.openxmlformats.org/officeDocument/2006/relationships/hyperlink" Target="http://en.wikipedia.org/wiki/File:Chevrolet_Volt_WAS_2010_8852.JPG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b="1" baseline="30000" dirty="0" smtClean="0"/>
              <a:t>4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(CAES)</a:t>
            </a:r>
            <a:r>
              <a:rPr lang="en-US" b="1" baseline="30000" dirty="0" smtClean="0"/>
              <a:t>5</a:t>
            </a:r>
            <a:r>
              <a:rPr lang="en-US" b="1" dirty="0" smtClean="0"/>
              <a:t>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</a:t>
            </a:r>
            <a:r>
              <a:rPr lang="en-US" b="1" baseline="30000" dirty="0" smtClean="0"/>
              <a:t>1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05200" y="2209800"/>
            <a:ext cx="5143499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Magnetic</a:t>
            </a:r>
            <a:r>
              <a:rPr lang="en-US" b="1" baseline="30000" dirty="0" smtClean="0"/>
              <a:t>1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Ultracapacitors</a:t>
            </a:r>
            <a:r>
              <a:rPr lang="en-US" b="1" baseline="30000" dirty="0" smtClean="0"/>
              <a:t>7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ooter Placeholder 4"/>
          <p:cNvSpPr txBox="1">
            <a:spLocks/>
          </p:cNvSpPr>
          <p:nvPr/>
        </p:nvSpPr>
        <p:spPr>
          <a:xfrm>
            <a:off x="6934200" y="5632354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79242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4754563"/>
          </a:xfrm>
        </p:spPr>
        <p:txBody>
          <a:bodyPr>
            <a:noAutofit/>
          </a:bodyPr>
          <a:lstStyle/>
          <a:p>
            <a:r>
              <a:rPr lang="en-US" dirty="0" smtClean="0"/>
              <a:t>Necessary Capabilities </a:t>
            </a:r>
          </a:p>
          <a:p>
            <a:pPr lvl="1"/>
            <a:r>
              <a:rPr lang="en-US" sz="2400" dirty="0" smtClean="0"/>
              <a:t>Fast charge/discharge (4 seconds)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Not necessarily large capacity</a:t>
            </a:r>
          </a:p>
          <a:p>
            <a:pPr lvl="1"/>
            <a:r>
              <a:rPr lang="en-US" sz="2400" dirty="0" smtClean="0"/>
              <a:t>Smooth intermittent power from renewables integration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Renewables-integration (smooth localized renewables)</a:t>
            </a:r>
          </a:p>
          <a:p>
            <a:pPr lvl="2"/>
            <a:r>
              <a:rPr lang="en-US" sz="2400" dirty="0" smtClean="0"/>
              <a:t>PHEVs</a:t>
            </a:r>
          </a:p>
          <a:p>
            <a:pPr lvl="1"/>
            <a:r>
              <a:rPr lang="en-US" sz="2400" dirty="0" smtClean="0"/>
              <a:t>Flywheel</a:t>
            </a:r>
          </a:p>
          <a:p>
            <a:pPr lvl="1"/>
            <a:r>
              <a:rPr lang="en-US" sz="2400" dirty="0" smtClean="0"/>
              <a:t>Pumped Hydro or Compressed Air (</a:t>
            </a:r>
            <a:r>
              <a:rPr lang="en-US" sz="2400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vehicles began as early as 1830’s</a:t>
            </a:r>
          </a:p>
          <a:p>
            <a:pPr lvl="1"/>
            <a:r>
              <a:rPr lang="en-US" dirty="0" smtClean="0"/>
              <a:t>Thomas Davenport – small drifter – 1835</a:t>
            </a:r>
          </a:p>
          <a:p>
            <a:pPr lvl="1"/>
            <a:r>
              <a:rPr lang="en-US" dirty="0" smtClean="0"/>
              <a:t>Robert Davidson – electric locomotive – 1838</a:t>
            </a:r>
          </a:p>
          <a:p>
            <a:pPr lvl="1"/>
            <a:r>
              <a:rPr lang="en-US" dirty="0" smtClean="0"/>
              <a:t>Robert Anderson – electric carriage (1830s – exact date unknown)</a:t>
            </a:r>
          </a:p>
          <a:p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/Early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30" y="3429000"/>
            <a:ext cx="3505170" cy="275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124201"/>
            <a:ext cx="49530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/Early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/>
              <a:t>1897 – electric taxis in New York city</a:t>
            </a:r>
          </a:p>
          <a:p>
            <a:pPr lvl="1"/>
            <a:r>
              <a:rPr lang="en-US" dirty="0" smtClean="0"/>
              <a:t>Wood’s Phaeton – horseless carriage – 1902</a:t>
            </a:r>
          </a:p>
          <a:p>
            <a:pPr lvl="1"/>
            <a:r>
              <a:rPr lang="en-US" dirty="0" smtClean="0"/>
              <a:t>Edison’s Detroit Electric Vehicle – 1907 to 1929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30" y="617958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[1] </a:t>
            </a:r>
            <a:r>
              <a:rPr lang="en-US" dirty="0" err="1"/>
              <a:t>Boyes</a:t>
            </a:r>
            <a:r>
              <a:rPr lang="en-US" dirty="0"/>
              <a:t>, J.D.; Clark, N.H.; , "Technologies for energy storage. Flywheels and super conducting magnetic energy storage," </a:t>
            </a:r>
            <a:r>
              <a:rPr lang="en-US" i="1" dirty="0"/>
              <a:t>Power Engineering Society Summer Meeting, 2000. IEEE</a:t>
            </a:r>
            <a:r>
              <a:rPr lang="en-US" dirty="0"/>
              <a:t> , vol.3, no., pp.1548-1550 vol. 3, 2000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10.1109/PESS.2000.868760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2"/>
              </a:rPr>
              <a:t>http://ieeexplore.ieee.org/stamp/stamp.jsp?tp=&amp;</a:t>
            </a:r>
            <a:r>
              <a:rPr lang="en-US" dirty="0" smtClean="0">
                <a:hlinkClick r:id="rId2"/>
              </a:rPr>
              <a:t>arnumber=868760&amp;isnumber=18790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2] </a:t>
            </a:r>
            <a:r>
              <a:rPr lang="en-US" dirty="0" err="1"/>
              <a:t>Ribeiro</a:t>
            </a:r>
            <a:r>
              <a:rPr lang="en-US" dirty="0"/>
              <a:t>, P.F.; Johnson, B.K.; Crow, M.L.; </a:t>
            </a:r>
            <a:r>
              <a:rPr lang="en-US" dirty="0" err="1"/>
              <a:t>Arsoy</a:t>
            </a:r>
            <a:r>
              <a:rPr lang="en-US" dirty="0"/>
              <a:t>, A.; Liu, Y.; , "Energy storage systems for advanced power applications," </a:t>
            </a:r>
            <a:r>
              <a:rPr lang="en-US" i="1" dirty="0"/>
              <a:t>Proceedings of the IEEE</a:t>
            </a:r>
            <a:r>
              <a:rPr lang="en-US" dirty="0"/>
              <a:t> , vol.89, no.12, pp.1744-1756, Dec 2001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10.1109/5.975900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3"/>
              </a:rPr>
              <a:t>http://ieeexplore.ieee.org/stamp/stamp.jsp?tp=&amp;</a:t>
            </a:r>
            <a:r>
              <a:rPr lang="en-US" dirty="0" smtClean="0">
                <a:hlinkClick r:id="rId3"/>
              </a:rPr>
              <a:t>arnumber=975900&amp;isnumber=21066</a:t>
            </a:r>
            <a:endParaRPr lang="en-US" dirty="0" smtClean="0"/>
          </a:p>
          <a:p>
            <a:r>
              <a:rPr lang="en-US" dirty="0" smtClean="0"/>
              <a:t>[3] Jason’s Slides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>
            <a:normAutofit/>
          </a:bodyPr>
          <a:lstStyle/>
          <a:p>
            <a:r>
              <a:rPr lang="en-US" sz="1800" dirty="0"/>
              <a:t>[4] </a:t>
            </a:r>
            <a:r>
              <a:rPr lang="en-US" sz="1800" dirty="0">
                <a:hlinkClick r:id="rId2"/>
              </a:rPr>
              <a:t>http://hydro.org/tech-and-policy/technology/pumped-storage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/>
              <a:t>[5] Taylor, J.; </a:t>
            </a:r>
            <a:r>
              <a:rPr lang="en-US" sz="1800" dirty="0" err="1"/>
              <a:t>Halnes</a:t>
            </a:r>
            <a:r>
              <a:rPr lang="en-US" sz="1800" dirty="0"/>
              <a:t>, A.; , "Analysis Of compressed air energy storage," </a:t>
            </a:r>
            <a:r>
              <a:rPr lang="en-US" sz="1800" i="1" dirty="0"/>
              <a:t>PCIC Europe 2010 Conference Record</a:t>
            </a:r>
            <a:r>
              <a:rPr lang="en-US" sz="1800" dirty="0"/>
              <a:t> , vol., no., pp.1-5, 15-17 June 2010</a:t>
            </a:r>
            <a:br>
              <a:rPr lang="en-US" sz="1800" dirty="0"/>
            </a:br>
            <a:r>
              <a:rPr lang="en-US" sz="1800" dirty="0"/>
              <a:t>URL: </a:t>
            </a:r>
            <a:r>
              <a:rPr lang="en-US" sz="1800" dirty="0">
                <a:hlinkClick r:id="rId3"/>
              </a:rPr>
              <a:t>http://ieeexplore.ieee.org/stamp/stamp.jsp?tp=&amp;</a:t>
            </a:r>
            <a:r>
              <a:rPr lang="en-US" sz="1800" dirty="0" smtClean="0">
                <a:hlinkClick r:id="rId3"/>
              </a:rPr>
              <a:t>arnumber=5525746&amp;isnumber=5525727</a:t>
            </a:r>
            <a:endParaRPr lang="en-US" sz="1800" dirty="0" smtClean="0"/>
          </a:p>
          <a:p>
            <a:r>
              <a:rPr lang="en-US" sz="1800" dirty="0"/>
              <a:t>[6] Dunn, R. I.; </a:t>
            </a:r>
            <a:r>
              <a:rPr lang="en-US" sz="1800" dirty="0" err="1"/>
              <a:t>Hearps</a:t>
            </a:r>
            <a:r>
              <a:rPr lang="en-US" sz="1800" dirty="0"/>
              <a:t>, P. J.; Wright, M. N.; , "Molten-Salt Power Towers: Newly Commercial Concentrating Solar Storage," </a:t>
            </a:r>
            <a:r>
              <a:rPr lang="en-US" sz="1800" i="1" dirty="0"/>
              <a:t>Proceedings of the IEEE</a:t>
            </a:r>
            <a:r>
              <a:rPr lang="en-US" sz="1800" dirty="0"/>
              <a:t> , </a:t>
            </a:r>
            <a:r>
              <a:rPr lang="en-US" sz="1800" dirty="0" err="1"/>
              <a:t>vol.PP</a:t>
            </a:r>
            <a:r>
              <a:rPr lang="en-US" sz="1800" dirty="0"/>
              <a:t>, no.99, pp.1-12, 0</a:t>
            </a:r>
            <a:br>
              <a:rPr lang="en-US" sz="1800" dirty="0"/>
            </a:br>
            <a:r>
              <a:rPr lang="en-US" sz="1800" dirty="0" err="1"/>
              <a:t>doi</a:t>
            </a:r>
            <a:r>
              <a:rPr lang="en-US" sz="1800" dirty="0"/>
              <a:t>: 10.1109/JPROC.2011.2163739</a:t>
            </a:r>
            <a:br>
              <a:rPr lang="en-US" sz="1800" dirty="0"/>
            </a:br>
            <a:r>
              <a:rPr lang="en-US" sz="1800" dirty="0"/>
              <a:t>URL: </a:t>
            </a:r>
            <a:r>
              <a:rPr lang="en-US" sz="1800" dirty="0">
                <a:hlinkClick r:id="rId4"/>
              </a:rPr>
              <a:t>http://ieeexplore.ieee.org/stamp/stamp.jsp?tp=&amp;</a:t>
            </a:r>
            <a:r>
              <a:rPr lang="en-US" sz="1800" dirty="0" smtClean="0">
                <a:hlinkClick r:id="rId4"/>
              </a:rPr>
              <a:t>arnumber=6035949&amp;isnumber=4357935</a:t>
            </a:r>
            <a:endParaRPr lang="en-US" sz="1800" dirty="0" smtClean="0"/>
          </a:p>
          <a:p>
            <a:r>
              <a:rPr lang="en-US" sz="1800" dirty="0"/>
              <a:t>[7] http://www.ultracapacitors.org/index.php?option=com_content&amp;Itemid=57&amp;id=37&amp;task=view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[4] </a:t>
            </a:r>
            <a:r>
              <a:rPr lang="en-US" dirty="0">
                <a:hlinkClick r:id="rId2"/>
              </a:rPr>
              <a:t>http://hydro.org/tech-and-policy/technology/pumped-storage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[5] Taylor, J.; </a:t>
            </a:r>
            <a:r>
              <a:rPr lang="en-US" dirty="0" err="1"/>
              <a:t>Halnes</a:t>
            </a:r>
            <a:r>
              <a:rPr lang="en-US" dirty="0"/>
              <a:t>, A.; , "Analysis Of compressed air energy storage," </a:t>
            </a:r>
            <a:r>
              <a:rPr lang="en-US" i="1" dirty="0"/>
              <a:t>PCIC Europe 2010 Conference Record</a:t>
            </a:r>
            <a:r>
              <a:rPr lang="en-US" dirty="0"/>
              <a:t> , vol., no., pp.1-5, 15-17 June 2010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3"/>
              </a:rPr>
              <a:t>http://ieeexplore.ieee.org/stamp/stamp.jsp?tp=&amp;</a:t>
            </a:r>
            <a:r>
              <a:rPr lang="en-US" dirty="0" smtClean="0">
                <a:hlinkClick r:id="rId3"/>
              </a:rPr>
              <a:t>arnumber=5525746&amp;isnumber=5525727</a:t>
            </a:r>
            <a:endParaRPr lang="en-US" dirty="0" smtClean="0"/>
          </a:p>
          <a:p>
            <a:r>
              <a:rPr lang="en-US" dirty="0"/>
              <a:t>[6] Dunn, R. I.; </a:t>
            </a:r>
            <a:r>
              <a:rPr lang="en-US" dirty="0" err="1"/>
              <a:t>Hearps</a:t>
            </a:r>
            <a:r>
              <a:rPr lang="en-US" dirty="0"/>
              <a:t>, P. J.; Wright, M. N.; , "Molten-Salt Power Towers: Newly Commercial Concentrating Solar Storage," </a:t>
            </a:r>
            <a:r>
              <a:rPr lang="en-US" i="1" dirty="0"/>
              <a:t>Proceedings of the IEEE</a:t>
            </a:r>
            <a:r>
              <a:rPr lang="en-US" dirty="0"/>
              <a:t> , </a:t>
            </a:r>
            <a:r>
              <a:rPr lang="en-US" dirty="0" err="1"/>
              <a:t>vol.PP</a:t>
            </a:r>
            <a:r>
              <a:rPr lang="en-US" dirty="0"/>
              <a:t>, no.99, pp.1-12, 0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10.1109/JPROC.2011.2163739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4"/>
              </a:rPr>
              <a:t>http://ieeexplore.ieee.org/stamp/stamp.jsp?tp=&amp;</a:t>
            </a:r>
            <a:r>
              <a:rPr lang="en-US" dirty="0" smtClean="0">
                <a:hlinkClick r:id="rId4"/>
              </a:rPr>
              <a:t>arnumber=6035949&amp;isnumber=4357935</a:t>
            </a:r>
            <a:endParaRPr lang="en-US" dirty="0" smtClean="0"/>
          </a:p>
          <a:p>
            <a:r>
              <a:rPr lang="en-US" dirty="0" smtClean="0"/>
              <a:t>REF1, </a:t>
            </a:r>
            <a:r>
              <a:rPr lang="en-US" dirty="0" err="1" smtClean="0"/>
              <a:t>Asterion</a:t>
            </a:r>
            <a:r>
              <a:rPr lang="en-US" dirty="0" smtClean="0"/>
              <a:t>, “Detroit Electric 1916”, </a:t>
            </a:r>
            <a:r>
              <a:rPr lang="en-US" i="1" dirty="0" smtClean="0"/>
              <a:t>Wikipedia</a:t>
            </a:r>
            <a:r>
              <a:rPr lang="en-US" dirty="0"/>
              <a:t>, </a:t>
            </a:r>
            <a:r>
              <a:rPr lang="en-US" dirty="0" smtClean="0"/>
              <a:t>Dec. 2006, URL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en.wikipedia.org/wiki/File:Detroit_Electric_1916.jpg</a:t>
            </a:r>
            <a:endParaRPr lang="en-US" dirty="0" smtClean="0"/>
          </a:p>
          <a:p>
            <a:r>
              <a:rPr lang="en-US" dirty="0" smtClean="0"/>
              <a:t>REF2</a:t>
            </a:r>
            <a:r>
              <a:rPr lang="en-US" dirty="0"/>
              <a:t>, Wikipedia contributors, "History of the electric vehicle," </a:t>
            </a:r>
            <a:r>
              <a:rPr lang="en-US" i="1" dirty="0" smtClean="0"/>
              <a:t>Wikipedia</a:t>
            </a:r>
            <a:r>
              <a:rPr lang="en-US" dirty="0" smtClean="0"/>
              <a:t>, </a:t>
            </a:r>
            <a:r>
              <a:rPr lang="en-US" dirty="0"/>
              <a:t>//en.wikipedia.org/w/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History_of_the_electric_vehicle&amp;oldid</a:t>
            </a:r>
            <a:r>
              <a:rPr lang="en-US" dirty="0"/>
              <a:t>=454559473 (accessed October </a:t>
            </a:r>
            <a:r>
              <a:rPr lang="en-US" dirty="0" smtClean="0"/>
              <a:t>12, </a:t>
            </a:r>
            <a:r>
              <a:rPr lang="en-US" dirty="0"/>
              <a:t>2011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REF3, Department of Energy – Energy Efficiency &amp; Renewable Energy, “History of </a:t>
            </a:r>
            <a:r>
              <a:rPr lang="en-US" dirty="0"/>
              <a:t>Electric Vehicles,” URL: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www1.eere.energy.gov/vehiclesandfuels/avta/light_duty/fsev/fsev_history.html</a:t>
            </a:r>
            <a:r>
              <a:rPr lang="en-US" dirty="0" smtClean="0"/>
              <a:t>, (accessed October 12, 2011)</a:t>
            </a:r>
          </a:p>
          <a:p>
            <a:r>
              <a:rPr lang="en-US" dirty="0" smtClean="0"/>
              <a:t>REF4, D0li0, “</a:t>
            </a:r>
            <a:r>
              <a:rPr lang="en-US" dirty="0" err="1" smtClean="0"/>
              <a:t>Citicar</a:t>
            </a:r>
            <a:r>
              <a:rPr lang="en-US" dirty="0" smtClean="0"/>
              <a:t>”, </a:t>
            </a:r>
            <a:r>
              <a:rPr lang="en-US" i="1" dirty="0" smtClean="0"/>
              <a:t>Wikipedia, </a:t>
            </a:r>
            <a:r>
              <a:rPr lang="en-US" dirty="0"/>
              <a:t>URL: http://en.wikipedia.org/wiki/File:Citicar.jpg</a:t>
            </a:r>
            <a:endParaRPr lang="en-US" dirty="0" smtClean="0"/>
          </a:p>
          <a:p>
            <a:r>
              <a:rPr lang="en-US" dirty="0" smtClean="0"/>
              <a:t>REF5, Mike </a:t>
            </a:r>
            <a:r>
              <a:rPr lang="en-US" dirty="0" err="1" smtClean="0"/>
              <a:t>Chancey</a:t>
            </a:r>
            <a:r>
              <a:rPr lang="en-US" dirty="0" smtClean="0"/>
              <a:t>, “Harry van </a:t>
            </a:r>
            <a:r>
              <a:rPr lang="en-US" dirty="0" err="1" smtClean="0"/>
              <a:t>Soolen’s</a:t>
            </a:r>
            <a:r>
              <a:rPr lang="en-US" dirty="0" smtClean="0"/>
              <a:t> 1974 </a:t>
            </a:r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Elcar</a:t>
            </a:r>
            <a:r>
              <a:rPr lang="en-US" dirty="0" smtClean="0"/>
              <a:t>”, Sept. </a:t>
            </a:r>
            <a:r>
              <a:rPr lang="en-US" dirty="0"/>
              <a:t>25, 2010, URL: http://evalbum.com/1832</a:t>
            </a:r>
            <a:endParaRPr lang="en-US" dirty="0" smtClean="0"/>
          </a:p>
          <a:p>
            <a:r>
              <a:rPr lang="en-US" dirty="0" smtClean="0"/>
              <a:t>REF6, NASA – Eric M. Jones, “Apollo 15 Map and </a:t>
            </a:r>
            <a:r>
              <a:rPr lang="en-US" dirty="0"/>
              <a:t>Image Library”, Aug 29, 2011, URL: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www.hq.nasa.gov/office/pao/History/alsj/a15/images15.html</a:t>
            </a:r>
            <a:endParaRPr lang="en-US" dirty="0" smtClean="0"/>
          </a:p>
          <a:p>
            <a:r>
              <a:rPr lang="en-US" dirty="0" smtClean="0"/>
              <a:t>REF7, George Manning, </a:t>
            </a:r>
            <a:r>
              <a:rPr lang="en-US" dirty="0"/>
              <a:t>“Toyota RAV4 EV”, March 2001, URL: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en.wikipedia.org/wiki/File:Toyota_RAV_4_EV.jpg</a:t>
            </a:r>
            <a:endParaRPr lang="en-US" dirty="0" smtClean="0"/>
          </a:p>
          <a:p>
            <a:r>
              <a:rPr lang="en-US" dirty="0" smtClean="0"/>
              <a:t>REF8, </a:t>
            </a:r>
            <a:r>
              <a:rPr lang="en-US" dirty="0" err="1" smtClean="0"/>
              <a:t>Evplus</a:t>
            </a:r>
            <a:r>
              <a:rPr lang="en-US" dirty="0" smtClean="0"/>
              <a:t>, “1997-1999 Honda </a:t>
            </a:r>
            <a:r>
              <a:rPr lang="en-US" dirty="0"/>
              <a:t>EV Plus”, Aug 2007, URL: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en.wikipedia.org/wiki/File:1997-1999_Honda_EV_Plus_02.jpg</a:t>
            </a:r>
            <a:endParaRPr lang="en-US" dirty="0" smtClean="0"/>
          </a:p>
          <a:p>
            <a:r>
              <a:rPr lang="en-US" dirty="0" smtClean="0"/>
              <a:t>REF9, Claus </a:t>
            </a:r>
            <a:r>
              <a:rPr lang="en-US" dirty="0" err="1" smtClean="0"/>
              <a:t>Ableiter</a:t>
            </a:r>
            <a:r>
              <a:rPr lang="en-US" dirty="0" smtClean="0"/>
              <a:t>, “General Motors EV1</a:t>
            </a:r>
            <a:r>
              <a:rPr lang="en-US" dirty="0"/>
              <a:t>”, Oct 2008, URL: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en.wikipedia.org/wiki/File:General_Motors_EV1_im_Museum_Autovision.jpg</a:t>
            </a:r>
            <a:endParaRPr lang="en-US" dirty="0" smtClean="0"/>
          </a:p>
          <a:p>
            <a:r>
              <a:rPr lang="en-US" dirty="0" smtClean="0"/>
              <a:t>REF10, IFCAR, “2004-2008 Toyota Prius”, Jun </a:t>
            </a:r>
            <a:r>
              <a:rPr lang="en-US" dirty="0"/>
              <a:t>2008, URL: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en.wikipedia.org/wiki/File:2nd_Toyota_Prius.jpg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REF11, Mario Roberto Duran Ortiz, “2010 Ford Fusion Hybrid promotional vehicle”, Jan 2010, </a:t>
            </a:r>
            <a:r>
              <a:rPr lang="en-US" dirty="0"/>
              <a:t>URL: </a:t>
            </a:r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en.wikipedia.org/wiki/File:2010_Ford_Fusion_Hybrid_WAS_2010_8962.JPG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REF12,</a:t>
            </a:r>
            <a:r>
              <a:rPr lang="ja-JP" altLang="en-US" dirty="0"/>
              <a:t> 本人撮影</a:t>
            </a:r>
            <a:r>
              <a:rPr lang="en-US" dirty="0" smtClean="0"/>
              <a:t>, “Honda Insight Back”, Jul 2007, </a:t>
            </a:r>
            <a:r>
              <a:rPr lang="en-US" dirty="0"/>
              <a:t>URL: </a:t>
            </a:r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en.wikipedia.org/wiki/File:Honda_Insight_Back.JPG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REF13, Mario Roberto Duran Ortiz, “2011 Chevrolet Volt”, Jan 2010, </a:t>
            </a:r>
            <a:r>
              <a:rPr lang="en-US" dirty="0"/>
              <a:t>URL: </a:t>
            </a:r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en.wikipedia.org/wiki/File:Chevrolet_Volt_WAS_2010_8852.JPG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REF14, Mario Roberto Duran Ortiz, “Toyota Prius Plug-In Hybrid demonstration vehicle”, Jul 2011, </a:t>
            </a:r>
            <a:r>
              <a:rPr lang="en-US" dirty="0"/>
              <a:t>URL: </a:t>
            </a:r>
            <a:r>
              <a:rPr lang="en-US" dirty="0">
                <a:hlinkClick r:id="rId15"/>
              </a:rPr>
              <a:t>http://</a:t>
            </a:r>
            <a:r>
              <a:rPr lang="en-US" dirty="0" smtClean="0">
                <a:hlinkClick r:id="rId15"/>
              </a:rPr>
              <a:t>en.wikipedia.org/wiki/File:BOS_07_2011_Prius_PHEV_ZipCar_2830.jpg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REF15, </a:t>
            </a:r>
            <a:r>
              <a:rPr lang="en-US" dirty="0" err="1" smtClean="0"/>
              <a:t>Anthonares</a:t>
            </a:r>
            <a:r>
              <a:rPr lang="en-US" dirty="0" smtClean="0"/>
              <a:t>, “BYD F3DM plug-in hybrid”, URL</a:t>
            </a:r>
            <a:r>
              <a:rPr lang="en-US" dirty="0"/>
              <a:t>: </a:t>
            </a:r>
            <a:r>
              <a:rPr lang="en-US" dirty="0">
                <a:hlinkClick r:id="rId16"/>
              </a:rPr>
              <a:t>http://</a:t>
            </a:r>
            <a:r>
              <a:rPr lang="en-US" dirty="0" smtClean="0">
                <a:hlinkClick r:id="rId16"/>
              </a:rPr>
              <a:t>en.wikipedia.org/wiki/File:Byd_f3_dm.jpg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REF16, Richard Kelly, “Nissan Leaf ‘Glacier Pearl’ White”, </a:t>
            </a:r>
            <a:r>
              <a:rPr lang="en-US" dirty="0"/>
              <a:t>Oct </a:t>
            </a:r>
            <a:r>
              <a:rPr lang="en-US" dirty="0" smtClean="0"/>
              <a:t>2010, </a:t>
            </a:r>
            <a:r>
              <a:rPr lang="en-US" dirty="0"/>
              <a:t>URL: </a:t>
            </a:r>
            <a:r>
              <a:rPr lang="en-US" dirty="0">
                <a:hlinkClick r:id="rId17"/>
              </a:rPr>
              <a:t>http://</a:t>
            </a:r>
            <a:r>
              <a:rPr lang="en-US" dirty="0" smtClean="0">
                <a:hlinkClick r:id="rId17"/>
              </a:rPr>
              <a:t>en.wikipedia.org/wiki/File:Nissan_LEAF_Glacier_Pearl_White.jpg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REF17, Bill </a:t>
            </a:r>
            <a:r>
              <a:rPr lang="en-US" dirty="0" err="1" smtClean="0"/>
              <a:t>Bicholls</a:t>
            </a:r>
            <a:r>
              <a:rPr lang="en-US" dirty="0" smtClean="0"/>
              <a:t>, “Electric MINI”, Feb 2010, </a:t>
            </a:r>
            <a:r>
              <a:rPr lang="en-US" dirty="0"/>
              <a:t>URL: </a:t>
            </a:r>
            <a:r>
              <a:rPr lang="en-US" dirty="0">
                <a:hlinkClick r:id="rId18"/>
              </a:rPr>
              <a:t>http://en.wikipedia.org/wiki/File:An_Electric_MINI_-_geograph.org.uk_-_</a:t>
            </a:r>
            <a:r>
              <a:rPr lang="en-US" dirty="0" smtClean="0">
                <a:hlinkClick r:id="rId18"/>
              </a:rPr>
              <a:t>1710621.jpg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REF18, Plug In America, “Tesla Roadster electric car”, May </a:t>
            </a:r>
            <a:r>
              <a:rPr lang="en-US" dirty="0"/>
              <a:t>2008, URL: </a:t>
            </a:r>
            <a:r>
              <a:rPr lang="en-US" dirty="0">
                <a:hlinkClick r:id="rId19"/>
              </a:rPr>
              <a:t>http://</a:t>
            </a:r>
            <a:r>
              <a:rPr lang="en-US" dirty="0" smtClean="0">
                <a:hlinkClick r:id="rId19"/>
              </a:rPr>
              <a:t>en.wikipedia.org/wiki/File:Tesla_Roadster_electric_car_DSC_0160.jpg</a:t>
            </a:r>
            <a:endParaRPr lang="en-US" dirty="0" smtClean="0"/>
          </a:p>
          <a:p>
            <a:r>
              <a:rPr lang="en-US" dirty="0" smtClean="0"/>
              <a:t>REF19, Kim Hill and Joshua </a:t>
            </a:r>
            <a:r>
              <a:rPr lang="en-US" dirty="0" err="1" smtClean="0"/>
              <a:t>Cregger</a:t>
            </a:r>
            <a:r>
              <a:rPr lang="en-US" dirty="0" smtClean="0"/>
              <a:t>, “Deployment Rollout Estimate of Electric Vehicles 2011-2015”, Center for Automotive Research</a:t>
            </a:r>
            <a:r>
              <a:rPr lang="en-US" dirty="0"/>
              <a:t>, Jan 2011, URL: </a:t>
            </a:r>
            <a:r>
              <a:rPr lang="en-US" dirty="0">
                <a:hlinkClick r:id="rId20"/>
              </a:rPr>
              <a:t>http://</a:t>
            </a:r>
            <a:r>
              <a:rPr lang="en-US" dirty="0" smtClean="0">
                <a:hlinkClick r:id="rId20"/>
              </a:rPr>
              <a:t>www.cargroup.org/pdfs/deployment.pdf</a:t>
            </a:r>
            <a:endParaRPr lang="en-US" dirty="0"/>
          </a:p>
          <a:p>
            <a:r>
              <a:rPr lang="en-US" dirty="0" smtClean="0"/>
              <a:t>REF20, Francis Tuffner and Michael C. W. Kintner-Meyer, “Using Electric Vehicles to Meet Balancing Requirements Associated with Wind Power,” PNNL-20501 Report. Pacific Northwest National Laboratory. </a:t>
            </a:r>
            <a:r>
              <a:rPr lang="en-US" dirty="0"/>
              <a:t> </a:t>
            </a:r>
            <a:r>
              <a:rPr lang="en-US" dirty="0" smtClean="0"/>
              <a:t>Richland, WA, July 2011.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39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8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Batteries are one of the most cost-effective storage technologies available</a:t>
            </a:r>
          </a:p>
          <a:p>
            <a:r>
              <a:rPr lang="en-US" sz="2000" dirty="0" smtClean="0"/>
              <a:t>Become charged by undergoing internal chemical reactions, and discharge when reversing the reaction</a:t>
            </a:r>
          </a:p>
          <a:p>
            <a:r>
              <a:rPr lang="en-US" sz="2000" dirty="0" smtClean="0"/>
              <a:t>Cannot operate at high power levels for long time periods</a:t>
            </a:r>
          </a:p>
          <a:p>
            <a:r>
              <a:rPr lang="en-US" sz="2000" dirty="0" smtClean="0"/>
              <a:t>Battery lifetime reduced in accordance with frequency of deep discharges</a:t>
            </a:r>
          </a:p>
          <a:p>
            <a:r>
              <a:rPr lang="en-US" sz="2000" dirty="0" smtClean="0"/>
              <a:t>Environmental concerns because of chemicals involved</a:t>
            </a:r>
          </a:p>
          <a:p>
            <a:pPr lvl="1"/>
            <a:r>
              <a:rPr lang="en-US" sz="1800" dirty="0" smtClean="0"/>
              <a:t>Storage and disposal of hazardous materials can cause issues</a:t>
            </a:r>
          </a:p>
          <a:p>
            <a:r>
              <a:rPr lang="en-US" sz="2000" dirty="0" smtClean="0"/>
              <a:t>Battery </a:t>
            </a:r>
            <a:r>
              <a:rPr lang="en-US" sz="2000" dirty="0" smtClean="0"/>
              <a:t>types</a:t>
            </a:r>
            <a:r>
              <a:rPr lang="en-US" sz="2000" dirty="0"/>
              <a:t>: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4572000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87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Footer Placeholder 4"/>
          <p:cNvSpPr txBox="1">
            <a:spLocks/>
          </p:cNvSpPr>
          <p:nvPr/>
        </p:nvSpPr>
        <p:spPr>
          <a:xfrm>
            <a:off x="76200" y="6537325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</TotalTime>
  <Words>3125</Words>
  <Application>Microsoft Office PowerPoint</Application>
  <PresentationFormat>On-screen Show (4:3)</PresentationFormat>
  <Paragraphs>664</Paragraphs>
  <Slides>58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Substation and Distribution Automation</vt:lpstr>
      <vt:lpstr>Module 7 Overview</vt:lpstr>
      <vt:lpstr>Part 1: General Information</vt:lpstr>
      <vt:lpstr>Background</vt:lpstr>
      <vt:lpstr>Background (continued)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Part2: Energy Storage Uses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Sources</vt:lpstr>
      <vt:lpstr>PowerPoint Presentation</vt:lpstr>
      <vt:lpstr>Sources</vt:lpstr>
      <vt:lpstr>Module 7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Schneider, Kevin</dc:creator>
  <cp:lastModifiedBy>Staff</cp:lastModifiedBy>
  <cp:revision>258</cp:revision>
  <dcterms:created xsi:type="dcterms:W3CDTF">2006-08-16T00:00:00Z</dcterms:created>
  <dcterms:modified xsi:type="dcterms:W3CDTF">2011-11-21T16:44:00Z</dcterms:modified>
</cp:coreProperties>
</file>